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5" r:id="rId3"/>
    <p:sldId id="277" r:id="rId4"/>
    <p:sldId id="276" r:id="rId5"/>
    <p:sldId id="260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262838-83DC-4D37-82F2-3DAE34B99372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28688" y="1214438"/>
            <a:ext cx="7500937" cy="6270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Tahoma" pitchFamily="34" charset="0"/>
              </a:rPr>
              <a:t>Sanitary Engineering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0" y="2514600"/>
            <a:ext cx="64912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Andalus" pitchFamily="18" charset="-78"/>
                <a:ea typeface="+mj-ea"/>
                <a:cs typeface="Andalus" pitchFamily="18" charset="-78"/>
              </a:rPr>
              <a:t>Sewerage Engineering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 smtClean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Aharoni" pitchFamily="2" charset="-79"/>
                <a:ea typeface="+mj-ea"/>
                <a:cs typeface="Aharoni" pitchFamily="2" charset="-79"/>
              </a:rPr>
              <a:t>Secondary Treatment System</a:t>
            </a:r>
            <a:endParaRPr lang="en-US" sz="3200" b="1" dirty="0">
              <a:solidFill>
                <a:srgbClr val="FF0000"/>
              </a:solidFill>
              <a:latin typeface="Aharoni" pitchFamily="2" charset="-79"/>
              <a:ea typeface="+mj-ea"/>
              <a:cs typeface="Aharoni" pitchFamily="2" charset="-79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By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Dr.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Muhanad</a:t>
            </a: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 M.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Abbas</a:t>
            </a:r>
            <a:endParaRPr lang="en-US" sz="2000" b="1" dirty="0">
              <a:solidFill>
                <a:schemeClr val="tx2"/>
              </a:solidFill>
              <a:latin typeface="Arial Black" pitchFamily="34" charset="0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304800"/>
            <a:ext cx="8153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Solid flux (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coe</a:t>
            </a:r>
            <a:r>
              <a:rPr lang="en-US" sz="2800" b="1" u="sng" dirty="0" smtClean="0">
                <a:solidFill>
                  <a:srgbClr val="FF0000"/>
                </a:solidFill>
              </a:rPr>
              <a:t>. &amp; 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clevenyer</a:t>
            </a:r>
            <a:r>
              <a:rPr lang="en-US" sz="2800" b="1" u="sng" dirty="0" smtClean="0">
                <a:solidFill>
                  <a:srgbClr val="FF0000"/>
                </a:solidFill>
              </a:rPr>
              <a:t>,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yoshiska</a:t>
            </a:r>
            <a:r>
              <a:rPr lang="en-US" sz="2800" b="1" u="sng" dirty="0" smtClean="0">
                <a:solidFill>
                  <a:srgbClr val="FF0000"/>
                </a:solidFill>
              </a:rPr>
              <a:t> 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ete</a:t>
            </a:r>
            <a:r>
              <a:rPr lang="en-US" sz="2800" b="1" u="sng" dirty="0" smtClean="0">
                <a:solidFill>
                  <a:srgbClr val="FF0000"/>
                </a:solidFill>
              </a:rPr>
              <a:t>.):</a:t>
            </a:r>
          </a:p>
          <a:p>
            <a:pPr lvl="0"/>
            <a:r>
              <a:rPr lang="en-US" sz="2400" dirty="0" smtClean="0"/>
              <a:t>Downward </a:t>
            </a:r>
            <a:r>
              <a:rPr lang="en-US" sz="2400" dirty="0" smtClean="0"/>
              <a:t>velocity</a:t>
            </a:r>
            <a:r>
              <a:rPr lang="en-US" sz="2800" dirty="0" smtClean="0"/>
              <a:t> </a:t>
            </a:r>
            <a:endParaRPr lang="en-US" sz="2800" b="1" u="sng" dirty="0" smtClean="0">
              <a:solidFill>
                <a:srgbClr val="FF0000"/>
              </a:solidFill>
            </a:endParaRPr>
          </a:p>
          <a:p>
            <a:pPr lvl="0"/>
            <a:r>
              <a:rPr lang="en-US" sz="2400" dirty="0" smtClean="0"/>
              <a:t>* The </a:t>
            </a:r>
            <a:r>
              <a:rPr lang="en-US" sz="2400" dirty="0" smtClean="0"/>
              <a:t>transport velocity due to the </a:t>
            </a:r>
            <a:r>
              <a:rPr lang="en-US" sz="2400" dirty="0" smtClean="0"/>
              <a:t>withdraw </a:t>
            </a:r>
            <a:r>
              <a:rPr lang="en-US" sz="2400" dirty="0" smtClean="0"/>
              <a:t>of </a:t>
            </a:r>
            <a:r>
              <a:rPr lang="en-US" sz="2400" dirty="0" smtClean="0"/>
              <a:t>sludge.</a:t>
            </a:r>
            <a:endParaRPr lang="en-US" sz="2400" dirty="0" smtClean="0"/>
          </a:p>
          <a:p>
            <a:pPr lvl="0"/>
            <a:r>
              <a:rPr lang="en-US" sz="2400" dirty="0" smtClean="0"/>
              <a:t>*Gravity </a:t>
            </a:r>
            <a:r>
              <a:rPr lang="en-US" sz="2400" dirty="0" smtClean="0"/>
              <a:t>settling of the solid relative to the water. </a:t>
            </a:r>
            <a:endParaRPr lang="en-US" sz="2400" dirty="0" smtClean="0"/>
          </a:p>
          <a:p>
            <a:pPr lvl="0"/>
            <a:r>
              <a:rPr lang="en-US" sz="2800" i="1" dirty="0" err="1" smtClean="0"/>
              <a:t>G</a:t>
            </a:r>
            <a:r>
              <a:rPr lang="en-US" sz="2800" i="1" baseline="-25000" dirty="0" err="1" smtClean="0"/>
              <a:t>u</a:t>
            </a:r>
            <a:r>
              <a:rPr lang="en-US" sz="2800" i="1" dirty="0" smtClean="0"/>
              <a:t>=V</a:t>
            </a:r>
            <a:r>
              <a:rPr lang="en-US" sz="2800" i="1" baseline="-25000" dirty="0" smtClean="0"/>
              <a:t>u</a:t>
            </a:r>
            <a:r>
              <a:rPr lang="en-US" sz="2800" i="1" dirty="0" smtClean="0"/>
              <a:t> X</a:t>
            </a:r>
            <a:r>
              <a:rPr lang="en-US" sz="2800" i="1" baseline="-25000" dirty="0" smtClean="0"/>
              <a:t>i</a:t>
            </a:r>
          </a:p>
          <a:p>
            <a:pPr lvl="0"/>
            <a:r>
              <a:rPr lang="en-US" sz="2800" i="1" dirty="0" err="1" smtClean="0"/>
              <a:t>G</a:t>
            </a:r>
            <a:r>
              <a:rPr lang="en-US" sz="2800" i="1" baseline="-25000" dirty="0" err="1" smtClean="0"/>
              <a:t>g</a:t>
            </a:r>
            <a:r>
              <a:rPr lang="en-US" sz="2800" i="1" dirty="0" smtClean="0"/>
              <a:t>=V</a:t>
            </a:r>
            <a:r>
              <a:rPr lang="en-US" sz="2800" i="1" baseline="-25000" dirty="0" smtClean="0"/>
              <a:t>g</a:t>
            </a:r>
            <a:r>
              <a:rPr lang="en-US" sz="2800" i="1" dirty="0" smtClean="0"/>
              <a:t> X</a:t>
            </a:r>
            <a:r>
              <a:rPr lang="en-US" sz="2800" i="1" baseline="-25000" dirty="0" smtClean="0"/>
              <a:t>i</a:t>
            </a:r>
          </a:p>
          <a:p>
            <a:pPr lvl="0"/>
            <a:r>
              <a:rPr lang="en-US" sz="2800" i="1" dirty="0" err="1" smtClean="0"/>
              <a:t>G</a:t>
            </a:r>
            <a:r>
              <a:rPr lang="en-US" sz="2800" i="1" baseline="-25000" dirty="0" err="1" smtClean="0"/>
              <a:t>t</a:t>
            </a:r>
            <a:r>
              <a:rPr lang="en-US" sz="2800" i="1" dirty="0" smtClean="0"/>
              <a:t>=</a:t>
            </a:r>
            <a:r>
              <a:rPr lang="en-US" sz="2800" i="1" dirty="0" err="1" smtClean="0"/>
              <a:t>G</a:t>
            </a:r>
            <a:r>
              <a:rPr lang="en-US" sz="2800" i="1" baseline="-25000" dirty="0" err="1" smtClean="0"/>
              <a:t>u</a:t>
            </a:r>
            <a:r>
              <a:rPr lang="en-US" sz="2800" i="1" dirty="0" smtClean="0"/>
              <a:t>+ </a:t>
            </a:r>
            <a:r>
              <a:rPr lang="en-US" sz="2800" i="1" dirty="0" err="1" smtClean="0"/>
              <a:t>G</a:t>
            </a:r>
            <a:r>
              <a:rPr lang="en-US" sz="2800" i="1" baseline="-25000" dirty="0" err="1" smtClean="0"/>
              <a:t>g</a:t>
            </a:r>
            <a:endParaRPr lang="en-US" sz="2800" i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122" name="Picture 2" descr="ØµÙØ±Ø© Ø°Ø§Øª ØµÙØ©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8450" y="2295524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نتيجة بحث الصور عن ‪water supply home intakes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AutoShape 2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2" name="AutoShape 2" descr="نتيجة بحث الصور عن ‪bacteria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" name="AutoShape 2" descr="ÙØªÙØ¬Ø© Ø¨Ø­Ø« Ø§ÙØµÙØ± Ø¹Ù âªArbitrary flow reactors of waste wate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ÙØªÙØ¬Ø© Ø¨Ø­Ø« Ø§ÙØµÙØ± Ø¹Ù âªArbitrary flow reactors of waste wate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ØµÙØ±Ø© Ø°Ø§Øª ØµÙØ©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1000"/>
            <a:ext cx="8153400" cy="6115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 descr="نتيجة بحث الصور عن ‪BOD testing in waste water picture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AutoShape 2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4" name="AutoShape 6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6" name="AutoShape 8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8" name="AutoShape 10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0" name="AutoShape 12" descr="ÙØªÙØ¬Ø© Ø¨Ø­Ø« Ø§ÙØµÙØ± Ø¹Ù âªattached growth process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2" name="AutoShape 14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" name="AutoShape 16" descr="ÙØªÙØ¬Ø© Ø¨Ø­Ø« Ø§ÙØµÙØ± Ø¹Ù âªattached growth process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 descr="ÙØªÙØ¬Ø© Ø¨Ø­Ø« Ø§ÙØµÙØ± Ø¹Ù âªwastewater secondary clarifierâ¬â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38150"/>
            <a:ext cx="8153400" cy="611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 descr="نتيجة بحث الصور عن ‪BOD testing in waste water picture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AutoShape 2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4" name="AutoShape 6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6" name="AutoShape 8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8" name="AutoShape 10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0" name="AutoShape 12" descr="ÙØªÙØ¬Ø© Ø¨Ø­Ø« Ø§ÙØµÙØ± Ø¹Ù âªattached growth process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2" name="AutoShape 14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" name="AutoShape 16" descr="ÙØªÙØ¬Ø© Ø¨Ø­Ø« Ø§ÙØµÙØ± Ø¹Ù âªattached growth process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" name="AutoShape 2" descr="ÙØªÙØ¬Ø© Ø¨Ø­Ø« Ø§ÙØµÙØ± Ø¹Ù âªcompletely mixed process with solid recycle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ÙØªÙØ¬Ø© Ø¨Ø­Ø« Ø§ÙØµÙØ± Ø¹Ù âªcompletely mixed process with solid recycle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ÙØªÙØ¬Ø© Ø¨Ø­Ø« Ø§ÙØµÙØ± Ø¹Ù âªcompletely mixed process with solid recycle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" name="AutoShape 2" descr="ÙØªÙØ¬Ø© Ø¨Ø­Ø« Ø§ÙØµÙØ± Ø¹Ù âªwastewater secondary clarifie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ÙØªÙØ¬Ø© Ø¨Ø­Ø« Ø§ÙØµÙØ± Ø¹Ù âªwastewater secondary clarifie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ÙØªÙØ¬Ø© Ø¨Ø­Ø« Ø§ÙØµÙØ± Ø¹Ù âªwastewater secondary clarifie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8" name="Picture 8" descr="ÙØªÙØ¬Ø© Ø¨Ø­Ø« Ø§ÙØµÙØ± Ø¹Ù âªwastewater secondary clarifierâ¬â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599" y="533400"/>
            <a:ext cx="8190869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 descr="نتيجة بحث الصور عن ‪BOD testing in waste water picture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 descr="ÙØªÙØ¬Ø© Ø¨Ø­Ø« Ø§ÙØµÙØ± Ø¹Ù âªwastewater secondary clarifierâ¬â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90600"/>
            <a:ext cx="8153400" cy="45934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624</TotalTime>
  <Words>56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74</cp:revision>
  <dcterms:created xsi:type="dcterms:W3CDTF">2017-10-16T19:06:06Z</dcterms:created>
  <dcterms:modified xsi:type="dcterms:W3CDTF">2018-04-28T14:21:36Z</dcterms:modified>
</cp:coreProperties>
</file>